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27"/>
  </p:notesMasterIdLst>
  <p:handoutMasterIdLst>
    <p:handoutMasterId r:id="rId28"/>
  </p:handoutMasterIdLst>
  <p:sldIdLst>
    <p:sldId id="358" r:id="rId3"/>
    <p:sldId id="354" r:id="rId4"/>
    <p:sldId id="369" r:id="rId5"/>
    <p:sldId id="372" r:id="rId6"/>
    <p:sldId id="359" r:id="rId7"/>
    <p:sldId id="361" r:id="rId8"/>
    <p:sldId id="371" r:id="rId9"/>
    <p:sldId id="362" r:id="rId10"/>
    <p:sldId id="363" r:id="rId11"/>
    <p:sldId id="360" r:id="rId12"/>
    <p:sldId id="365" r:id="rId13"/>
    <p:sldId id="366" r:id="rId14"/>
    <p:sldId id="376" r:id="rId15"/>
    <p:sldId id="381" r:id="rId16"/>
    <p:sldId id="373" r:id="rId17"/>
    <p:sldId id="374" r:id="rId18"/>
    <p:sldId id="367" r:id="rId19"/>
    <p:sldId id="377" r:id="rId20"/>
    <p:sldId id="378" r:id="rId21"/>
    <p:sldId id="368" r:id="rId22"/>
    <p:sldId id="380" r:id="rId23"/>
    <p:sldId id="379" r:id="rId24"/>
    <p:sldId id="375" r:id="rId25"/>
    <p:sldId id="370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D1E"/>
    <a:srgbClr val="9013FE"/>
    <a:srgbClr val="1F90CC"/>
    <a:srgbClr val="434343"/>
    <a:srgbClr val="C40E02"/>
    <a:srgbClr val="FFFFFF"/>
    <a:srgbClr val="49CB40"/>
    <a:srgbClr val="C50E1F"/>
    <a:srgbClr val="B2B2B2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04" autoAdjust="0"/>
    <p:restoredTop sz="96327"/>
  </p:normalViewPr>
  <p:slideViewPr>
    <p:cSldViewPr snapToGrid="0" snapToObjects="1">
      <p:cViewPr>
        <p:scale>
          <a:sx n="127" d="100"/>
          <a:sy n="127" d="100"/>
        </p:scale>
        <p:origin x="-116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7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1E99B-1A4B-C5F2-AA89-86E56EA714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A3863-512D-7819-D0EA-294FDFB1CB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EAF42-3FBB-234D-8A6D-797E8521DEB7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B5D20-9C94-7FFB-DB7C-DA72481CAE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5016D-79FE-7EFF-4715-63347ADEEF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54650-97F8-FD4E-8841-2B0B80316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60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04.09.25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-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3">
            <a:extLst>
              <a:ext uri="{FF2B5EF4-FFF2-40B4-BE49-F238E27FC236}">
                <a16:creationId xmlns:a16="http://schemas.microsoft.com/office/drawing/2014/main" id="{9A036687-F2BF-7B4C-A352-6E1D355D12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8C730E-B3F8-944F-8BC2-E236CE7245E4}"/>
              </a:ext>
            </a:extLst>
          </p:cNvPr>
          <p:cNvSpPr txBox="1"/>
          <p:nvPr userDrawn="1"/>
        </p:nvSpPr>
        <p:spPr>
          <a:xfrm>
            <a:off x="-2031023" y="2620375"/>
            <a:ext cx="20213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Platzhalterbild ersetzen:</a:t>
            </a:r>
            <a:b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Bild löschen und durch neues Bild ersetzen &gt; über Bildformat &gt; Zuschneiden im Rahmen ggf. nachpositionieren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Copyrightangabe: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Korrektes Copyright angeben (in der Regel Name des*der Fotograf*in), Textfarbe je nach Hintergrund weiß oder schwarz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B17960-7FEA-3C44-9F5C-B38F41DF0CD3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V1: Titelfolie mit Bild</a:t>
            </a:r>
          </a:p>
        </p:txBody>
      </p:sp>
    </p:spTree>
    <p:extLst>
      <p:ext uri="{BB962C8B-B14F-4D97-AF65-F5344CB8AC3E}">
        <p14:creationId xmlns:p14="http://schemas.microsoft.com/office/powerpoint/2010/main" val="275691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0704DC-2971-A248-9827-94150E3D8746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V2: Titelfolie ohne Bild</a:t>
            </a:r>
          </a:p>
        </p:txBody>
      </p:sp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3175200"/>
            <a:ext cx="9721850" cy="2124075"/>
          </a:xfrm>
          <a:prstGeom prst="rect">
            <a:avLst/>
          </a:prstGeom>
        </p:spPr>
        <p:txBody>
          <a:bodyPr lIns="0" t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Aufzählung 1. Ebene Arial Regular 18 </a:t>
            </a:r>
            <a:r>
              <a:rPr lang="de-DE" dirty="0" err="1"/>
              <a:t>pt</a:t>
            </a:r>
            <a:r>
              <a:rPr lang="de-DE" dirty="0"/>
              <a:t>, ZA: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2. Ebene</a:t>
            </a:r>
          </a:p>
          <a:p>
            <a:pPr lvl="2"/>
            <a:r>
              <a:rPr lang="de-DE" dirty="0"/>
              <a:t>3. Ebene</a:t>
            </a:r>
          </a:p>
          <a:p>
            <a:pPr lvl="3"/>
            <a:r>
              <a:rPr lang="de-DE" dirty="0"/>
              <a:t>4. Ebene</a:t>
            </a:r>
          </a:p>
          <a:p>
            <a:pPr lvl="4"/>
            <a:r>
              <a:rPr lang="de-DE" dirty="0"/>
              <a:t>5. Ebene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DAAF3EE-A5B2-F647-838D-0DFAACB4D5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1371600"/>
            <a:ext cx="9721850" cy="15263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Arial Regular 18pt, ZA: 24pt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endParaRPr lang="de-DE" dirty="0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Regular 24pt, ZA: 28pt</a:t>
            </a:r>
            <a:br>
              <a:rPr lang="de-DE" dirty="0"/>
            </a:br>
            <a:r>
              <a:rPr lang="de-DE" dirty="0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5FA8C39-046E-E34F-8E80-7B9D099D72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9600" y="1382400"/>
            <a:ext cx="3982945" cy="40935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Arial Regular 18pt, ZA: 24pt 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br>
              <a:rPr lang="de-DE" dirty="0"/>
            </a:br>
            <a:r>
              <a:rPr lang="de-DE" dirty="0"/>
              <a:t>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8BAC5633-896E-0F44-8840-CC87B5BE704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0861" y="1381405"/>
            <a:ext cx="5545139" cy="4093589"/>
          </a:xfrm>
          <a:prstGeom prst="rect">
            <a:avLst/>
          </a:prstGeom>
          <a:solidFill>
            <a:srgbClr val="434343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Platzhalter: Bild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8B97D328-84F0-2C4A-BBAB-1E79CDFE9B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Regular 24pt, ZA: 28pt</a:t>
            </a:r>
            <a:br>
              <a:rPr lang="de-DE" dirty="0"/>
            </a:br>
            <a:r>
              <a:rPr lang="de-DE" dirty="0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66438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alt - Bild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9278302A-602E-374F-9D64-8FCFB4DC60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9600" y="1364399"/>
            <a:ext cx="3981600" cy="411120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Aufzählung 1. Ebene Arial Regular 18 </a:t>
            </a:r>
            <a:r>
              <a:rPr lang="de-DE" dirty="0" err="1"/>
              <a:t>pt</a:t>
            </a:r>
            <a:r>
              <a:rPr lang="de-DE" dirty="0"/>
              <a:t>, ZA: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2. Ebene</a:t>
            </a:r>
          </a:p>
          <a:p>
            <a:pPr lvl="2"/>
            <a:r>
              <a:rPr lang="de-DE" dirty="0"/>
              <a:t>3. Ebene</a:t>
            </a:r>
          </a:p>
          <a:p>
            <a:pPr lvl="3"/>
            <a:r>
              <a:rPr lang="de-DE" dirty="0"/>
              <a:t>4. Ebene</a:t>
            </a:r>
          </a:p>
          <a:p>
            <a:pPr lvl="4"/>
            <a:r>
              <a:rPr lang="de-DE" dirty="0"/>
              <a:t>5. Ebene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07DD2921-214D-B547-93DD-EB9D2A99CCE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0861" y="1381405"/>
            <a:ext cx="5545139" cy="4093589"/>
          </a:xfrm>
          <a:prstGeom prst="rect">
            <a:avLst/>
          </a:prstGeom>
          <a:solidFill>
            <a:srgbClr val="434343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Platzhalter: Bild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86E90AC2-BC99-614A-AF4F-584EF9915C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Regular 24pt, ZA: 28pt</a:t>
            </a:r>
            <a:br>
              <a:rPr lang="de-DE" dirty="0"/>
            </a:br>
            <a:r>
              <a:rPr lang="de-DE" dirty="0"/>
              <a:t>optional 2-zeilig</a:t>
            </a:r>
          </a:p>
        </p:txBody>
      </p:sp>
    </p:spTree>
    <p:extLst>
      <p:ext uri="{BB962C8B-B14F-4D97-AF65-F5344CB8AC3E}">
        <p14:creationId xmlns:p14="http://schemas.microsoft.com/office/powerpoint/2010/main" val="327643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solidFill>
            <a:srgbClr val="C40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20A730-187A-274D-A0E6-8412686F8775}"/>
              </a:ext>
            </a:extLst>
          </p:cNvPr>
          <p:cNvSpPr txBox="1"/>
          <p:nvPr userDrawn="1"/>
        </p:nvSpPr>
        <p:spPr>
          <a:xfrm>
            <a:off x="12292755" y="5534561"/>
            <a:ext cx="3102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Titelseiten – Platzhalter für </a:t>
            </a:r>
            <a:r>
              <a:rPr lang="de-DE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Sublogo</a:t>
            </a: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 ändern: 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Direkt auf dieser Folie &gt; Bild anklicken &gt; Rechtsklick &gt; Bild einfügen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b="1" dirty="0">
                <a:latin typeface="Arial" panose="020B0604020202020204" pitchFamily="34" charset="0"/>
                <a:cs typeface="Arial" panose="020B0604020202020204" pitchFamily="34" charset="0"/>
              </a:rPr>
              <a:t>Bild an Rahmen anpassen</a:t>
            </a: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Bild anklicken &gt; Bildformat &gt; Zuschneiden &gt;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im Dropdown „Einpassen“ wählen &gt; </a:t>
            </a:r>
            <a:b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ggf. Bild nochmals neu positionieren </a:t>
            </a:r>
          </a:p>
        </p:txBody>
      </p: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solidFill>
            <a:srgbClr val="C40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27D4F0D-9351-B349-8187-43002862F183}"/>
              </a:ext>
            </a:extLst>
          </p:cNvPr>
          <p:cNvSpPr txBox="1"/>
          <p:nvPr userDrawn="1"/>
        </p:nvSpPr>
        <p:spPr>
          <a:xfrm>
            <a:off x="12292755" y="5612990"/>
            <a:ext cx="3102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Folgeseiten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Platzhalter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für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Sublogo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ändern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Folienmaster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&gt; Nr. 2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bearbeiten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&gt; Bild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anklicken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Rechtsklick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&gt; Bild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einfügen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Bild an Rahmen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anpassen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Bild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anklicken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Bildformat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Zuschneiden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Dropdown „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Einpassen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wählen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ggf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Bild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nochmals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neu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positionieren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1FA75A-4E02-534F-A661-8216932850DD}"/>
              </a:ext>
            </a:extLst>
          </p:cNvPr>
          <p:cNvSpPr txBox="1"/>
          <p:nvPr userDrawn="1"/>
        </p:nvSpPr>
        <p:spPr>
          <a:xfrm>
            <a:off x="-2243920" y="6474756"/>
            <a:ext cx="222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Informationen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Fußzeile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ändern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Folienmaster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&gt; Nr. 2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bearbeiten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FF88A13-194B-9248-BDFD-1579E6D3EC48}"/>
              </a:ext>
            </a:extLst>
          </p:cNvPr>
          <p:cNvSpPr txBox="1"/>
          <p:nvPr userDrawn="1"/>
        </p:nvSpPr>
        <p:spPr>
          <a:xfrm>
            <a:off x="550800" y="6399924"/>
            <a:ext cx="1074739" cy="190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675EF3AE-78B3-9641-A88A-C3B5FFA9245E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625600" y="6399924"/>
            <a:ext cx="761531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Eryk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Kściuczyk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 3S | Bachelor Thesis Presentation | </a:t>
            </a:r>
            <a:fld id="{8AB8AE3C-4F02-BE49-87A2-4A6516160ED6}" type="datetime4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September 4, 2025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red cube with white letters and numbers&#10;&#10;AI-generated content may be incorrect.">
            <a:extLst>
              <a:ext uri="{FF2B5EF4-FFF2-40B4-BE49-F238E27FC236}">
                <a16:creationId xmlns:a16="http://schemas.microsoft.com/office/drawing/2014/main" id="{185733D8-2DB1-5B57-41BB-47B7920E1E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116798" y="5900705"/>
            <a:ext cx="858156" cy="8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1" r:id="rId2"/>
    <p:sldLayoutId id="214748371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iman.co.il/2019/06/1481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s://www.innaturale.com/amazon-punta-su-deliveroo-per-conquistare-il-food-delivery/" TargetMode="External"/><Relationship Id="rId3" Type="http://schemas.openxmlformats.org/officeDocument/2006/relationships/hyperlink" Target="https://foto.wuestenigel.com/nahaufnahme-von-unten-viele-ordentlich-geparkte-lime-e-scooter-in-koln/" TargetMode="External"/><Relationship Id="rId7" Type="http://schemas.openxmlformats.org/officeDocument/2006/relationships/hyperlink" Target="https://dulwlpaper.blogspot.com/2013/10/plane-images.html" TargetMode="External"/><Relationship Id="rId12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hyperlink" Target="https://www.pexels.com/photo/google-maps-location-map-maps-2386132/" TargetMode="External"/><Relationship Id="rId5" Type="http://schemas.openxmlformats.org/officeDocument/2006/relationships/hyperlink" Target="https://medium.com/enrique-dans/buses-will-electrify-urban-public-transportation-94cc4a33574c" TargetMode="External"/><Relationship Id="rId10" Type="http://schemas.openxmlformats.org/officeDocument/2006/relationships/image" Target="../media/image10.jpeg"/><Relationship Id="rId4" Type="http://schemas.openxmlformats.org/officeDocument/2006/relationships/image" Target="../media/image7.jpeg"/><Relationship Id="rId9" Type="http://schemas.openxmlformats.org/officeDocument/2006/relationships/hyperlink" Target="https://pxhere.com/ko/photo/820915" TargetMode="External"/><Relationship Id="rId14" Type="http://schemas.openxmlformats.org/officeDocument/2006/relationships/hyperlink" Target="https://creativecommons.org/licenses/by-nc-nd/3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iman.co.il/2019/06/14812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8F709F46-8902-044F-BC8E-D41E7551AAC9}"/>
              </a:ext>
            </a:extLst>
          </p:cNvPr>
          <p:cNvPicPr preferRelativeResize="0"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390" b="22390"/>
          <a:stretch/>
        </p:blipFill>
        <p:spPr>
          <a:xfrm>
            <a:off x="-9144" y="1261872"/>
            <a:ext cx="8885218" cy="3273552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566C600-4B84-5842-B3E8-43C0EE42DEAE}"/>
              </a:ext>
            </a:extLst>
          </p:cNvPr>
          <p:cNvSpPr txBox="1"/>
          <p:nvPr/>
        </p:nvSpPr>
        <p:spPr>
          <a:xfrm>
            <a:off x="550801" y="4973943"/>
            <a:ext cx="83280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de-DE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600"/>
              </a:lnSpc>
            </a:pP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MobilityDB</a:t>
            </a: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CrateDB</a:t>
            </a:r>
            <a:endParaRPr lang="de-DE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D8A406-EC2B-3942-821D-690FFD0DA113}"/>
              </a:ext>
            </a:extLst>
          </p:cNvPr>
          <p:cNvSpPr txBox="1"/>
          <p:nvPr/>
        </p:nvSpPr>
        <p:spPr>
          <a:xfrm>
            <a:off x="550801" y="6085778"/>
            <a:ext cx="8328079" cy="283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Eryk </a:t>
            </a:r>
            <a:r>
              <a:rPr lang="de-DE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Kściuczyk</a:t>
            </a: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 3S | Bachelor Thesis </a:t>
            </a:r>
            <a:r>
              <a:rPr lang="de-DE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fld id="{0F6880AF-F197-8546-A084-1C3550DC2BAA}" type="datetime4">
              <a:rPr lang="de-DE" sz="18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4. September 2025</a:t>
            </a:fld>
            <a:endParaRPr lang="de-DE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92D3C4-1570-44BA-83C2-B02B4D8EC256}"/>
              </a:ext>
            </a:extLst>
          </p:cNvPr>
          <p:cNvSpPr txBox="1"/>
          <p:nvPr/>
        </p:nvSpPr>
        <p:spPr>
          <a:xfrm>
            <a:off x="8624869" y="1312313"/>
            <a:ext cx="276999" cy="69111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600" dirty="0">
                <a:solidFill>
                  <a:schemeClr val="bg1"/>
                </a:solidFill>
              </a:rPr>
              <a:t>© Philipp Arnoldt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0003D-825D-92D5-1BC8-DE698F7A30D3}"/>
              </a:ext>
            </a:extLst>
          </p:cNvPr>
          <p:cNvSpPr txBox="1"/>
          <p:nvPr/>
        </p:nvSpPr>
        <p:spPr>
          <a:xfrm flipH="1">
            <a:off x="8876074" y="4011332"/>
            <a:ext cx="354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[1]</a:t>
            </a:r>
          </a:p>
        </p:txBody>
      </p:sp>
      <p:pic>
        <p:nvPicPr>
          <p:cNvPr id="4" name="Picture 3" descr="A red cube with white letters and numbers&#10;&#10;AI-generated content may be incorrect.">
            <a:extLst>
              <a:ext uri="{FF2B5EF4-FFF2-40B4-BE49-F238E27FC236}">
                <a16:creationId xmlns:a16="http://schemas.microsoft.com/office/drawing/2014/main" id="{D060A0A6-DF3B-A891-932F-899647B4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308" y="5546702"/>
            <a:ext cx="984652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4EA64-F82F-846D-4D9A-860B878A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2879C6-6E9B-4B3B-D347-CEB57685B9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3A04FC4E-758C-ABBA-81B1-C98D466622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5867" y="1314049"/>
            <a:ext cx="9998402" cy="2326862"/>
          </a:xfrm>
        </p:spPr>
        <p:txBody>
          <a:bodyPr/>
          <a:lstStyle/>
          <a:p>
            <a:pPr marL="0" indent="0" fontAlgn="base">
              <a:buNone/>
            </a:pPr>
            <a:r>
              <a:rPr lang="en-US" dirty="0"/>
              <a:t>We deployed SUTs on AKS Kubernetes cluster on Azure Cloud:</a:t>
            </a:r>
          </a:p>
          <a:p>
            <a:pPr marL="800100" lvl="1" indent="-342900" fontAlgn="base">
              <a:buFont typeface="+mj-lt"/>
              <a:buAutoNum type="alphaLcParenR"/>
            </a:pPr>
            <a:r>
              <a:rPr lang="en-US" dirty="0"/>
              <a:t>Created a custom </a:t>
            </a:r>
            <a:r>
              <a:rPr lang="en-US" b="1" dirty="0"/>
              <a:t>Docker image </a:t>
            </a:r>
            <a:r>
              <a:rPr lang="en-US" dirty="0"/>
              <a:t>for MobilityDB + Citus</a:t>
            </a:r>
          </a:p>
          <a:p>
            <a:pPr marL="800100" lvl="1" indent="-342900" fontAlgn="base">
              <a:buFont typeface="+mj-lt"/>
              <a:buAutoNum type="alphaLcParenR"/>
            </a:pPr>
            <a:r>
              <a:rPr lang="en-US" dirty="0"/>
              <a:t>Developed a custom </a:t>
            </a:r>
            <a:r>
              <a:rPr lang="en-US" b="1" dirty="0"/>
              <a:t>Helm chart </a:t>
            </a:r>
            <a:r>
              <a:rPr lang="en-US" dirty="0"/>
              <a:t>definition for MobilityDBC</a:t>
            </a:r>
          </a:p>
          <a:p>
            <a:pPr marL="800100" lvl="1" indent="-342900" fontAlgn="base">
              <a:buFont typeface="+mj-lt"/>
              <a:buAutoNum type="alphaLcParenR"/>
            </a:pPr>
            <a:r>
              <a:rPr lang="en-US" dirty="0"/>
              <a:t>Wrote </a:t>
            </a:r>
            <a:r>
              <a:rPr lang="en-US" b="1" dirty="0"/>
              <a:t>Infrastructure as Code</a:t>
            </a:r>
            <a:r>
              <a:rPr lang="en-US" dirty="0"/>
              <a:t> using </a:t>
            </a:r>
            <a:r>
              <a:rPr lang="en-US" dirty="0" err="1"/>
              <a:t>OpenTofu</a:t>
            </a:r>
            <a:r>
              <a:rPr lang="en-US" dirty="0"/>
              <a:t> for Azure Cloud</a:t>
            </a:r>
          </a:p>
          <a:p>
            <a:pPr lvl="2" fontAlgn="base"/>
            <a:r>
              <a:rPr lang="en-US" dirty="0"/>
              <a:t>AKS Kubernetes Cluster</a:t>
            </a:r>
          </a:p>
          <a:p>
            <a:pPr lvl="2" fontAlgn="base"/>
            <a:r>
              <a:rPr lang="en-US" dirty="0"/>
              <a:t>Load Generator VM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C7DF39-963D-9B26-88CD-60F4626A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67" y="3640911"/>
            <a:ext cx="9362184" cy="21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05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294B-F41B-E9FA-7F44-9FCCF1708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634CF3-8041-A2CB-F936-D4E68E88D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Benchmark: Run Configurations</a:t>
            </a:r>
            <a:endParaRPr lang="en-US" dirty="0">
              <a:effectLst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BB732F5-1407-A984-2BD6-4572A10F6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01" y="1261423"/>
            <a:ext cx="9927597" cy="400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B84B217-87D5-1C5A-118B-6D4CF60CC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2201" y="5413512"/>
            <a:ext cx="7017743" cy="5006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Benchmark runs were performed on 4-5 August 2025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59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78ABA-4CCB-72D3-074C-2ABB4AAE2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1E7199-E817-0328-6862-213F230067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Inserts</a:t>
            </a:r>
            <a:endParaRPr lang="en-US" dirty="0">
              <a:effectLst/>
            </a:endParaRPr>
          </a:p>
        </p:txBody>
      </p:sp>
      <p:pic>
        <p:nvPicPr>
          <p:cNvPr id="3" name="Picture 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6B21DE02-D121-8037-AE00-B42A0077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1" y="1658113"/>
            <a:ext cx="10068494" cy="4021380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621502-5CF4-5479-5383-67BFA873F6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1583" y="1299131"/>
            <a:ext cx="9939262" cy="3589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filtered out: first 4 minutes and last 1 minute</a:t>
            </a:r>
          </a:p>
        </p:txBody>
      </p:sp>
    </p:spTree>
    <p:extLst>
      <p:ext uri="{BB962C8B-B14F-4D97-AF65-F5344CB8AC3E}">
        <p14:creationId xmlns:p14="http://schemas.microsoft.com/office/powerpoint/2010/main" val="254259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88CDE-FE9F-6ED7-70FD-EC7DB170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F24C7D-9957-D1B2-18FA-0D92E965B4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Insert Latency 16 workers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DF840-F32D-0226-8524-4A035562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149030"/>
            <a:ext cx="5791879" cy="46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42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F0B93-1D65-DEB1-50F0-B8D3B987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A3248A-131A-AE1B-6772-ECB29969F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Insert Latency 16 workers</a:t>
            </a:r>
            <a:endParaRPr lang="en-US" dirty="0">
              <a:effectLst/>
            </a:endParaRPr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F5CCC34-A7D2-C804-A61D-46E9B337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651" y="1313687"/>
            <a:ext cx="5675330" cy="45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0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166DC-78CD-74D0-ABE5-9749C5959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0FF175-95BA-B4F2-16B4-95E8006DDC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Insert</a:t>
            </a:r>
            <a:endParaRPr lang="en-US" dirty="0">
              <a:effectLst/>
            </a:endParaRPr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BCD66ECD-081B-9B23-E629-03C6F0B1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13" y="1816990"/>
            <a:ext cx="5374187" cy="3582791"/>
          </a:xfrm>
          <a:prstGeom prst="rect">
            <a:avLst/>
          </a:prstGeom>
        </p:spPr>
      </p:pic>
      <p:pic>
        <p:nvPicPr>
          <p:cNvPr id="10" name="Picture 9" descr="A graph of a column&#10;&#10;AI-generated content may be incorrect.">
            <a:extLst>
              <a:ext uri="{FF2B5EF4-FFF2-40B4-BE49-F238E27FC236}">
                <a16:creationId xmlns:a16="http://schemas.microsoft.com/office/drawing/2014/main" id="{DA1F5C56-A6C3-E010-3433-A39A835F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81" y="1816989"/>
            <a:ext cx="5374187" cy="3582791"/>
          </a:xfrm>
          <a:prstGeom prst="rect">
            <a:avLst/>
          </a:prstGeom>
        </p:spPr>
      </p:pic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AD11E69A-A4F2-8E48-B21E-2DBE92004D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10048" y="1469134"/>
            <a:ext cx="2351593" cy="4635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3n cluster 16 workers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BB09FAF2-E62B-5654-C56E-2E9961E0A801}"/>
              </a:ext>
            </a:extLst>
          </p:cNvPr>
          <p:cNvSpPr txBox="1">
            <a:spLocks/>
          </p:cNvSpPr>
          <p:nvPr/>
        </p:nvSpPr>
        <p:spPr>
          <a:xfrm>
            <a:off x="7884235" y="1458220"/>
            <a:ext cx="2678295" cy="463555"/>
          </a:xfrm>
          <a:prstGeom prst="rect">
            <a:avLst/>
          </a:prstGeom>
        </p:spPr>
        <p:txBody>
          <a:bodyPr lIns="0" t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2" charset="2"/>
              <a:buNone/>
            </a:pPr>
            <a:r>
              <a:rPr lang="en-US" dirty="0"/>
              <a:t>3n cluster 128 workers</a:t>
            </a:r>
          </a:p>
        </p:txBody>
      </p:sp>
    </p:spTree>
    <p:extLst>
      <p:ext uri="{BB962C8B-B14F-4D97-AF65-F5344CB8AC3E}">
        <p14:creationId xmlns:p14="http://schemas.microsoft.com/office/powerpoint/2010/main" val="356592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9C30A-3AA0-53A0-5CA6-86CEA843B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11FE69-F6C5-F3F3-4F6A-DD8C42DE69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Inserts</a:t>
            </a:r>
            <a:endParaRPr lang="en-US" dirty="0">
              <a:effectLst/>
            </a:endParaRPr>
          </a:p>
        </p:txBody>
      </p:sp>
      <p:pic>
        <p:nvPicPr>
          <p:cNvPr id="10" name="Picture 9" descr="A graph of a column&#10;&#10;AI-generated content may be incorrect.">
            <a:extLst>
              <a:ext uri="{FF2B5EF4-FFF2-40B4-BE49-F238E27FC236}">
                <a16:creationId xmlns:a16="http://schemas.microsoft.com/office/drawing/2014/main" id="{8B27AC07-5DBA-5008-79E6-7F2E31E97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64" y="1491521"/>
            <a:ext cx="5812436" cy="3874957"/>
          </a:xfrm>
          <a:prstGeom prst="rect">
            <a:avLst/>
          </a:prstGeom>
        </p:spPr>
      </p:pic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D9090B62-FD6A-56E5-7661-1F4B49F19D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10048" y="1155416"/>
            <a:ext cx="2678295" cy="4635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3n cluster 128 workers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D0AFC47B-D8F8-3A5E-B9E3-04B8973D1CEA}"/>
              </a:ext>
            </a:extLst>
          </p:cNvPr>
          <p:cNvSpPr txBox="1">
            <a:spLocks/>
          </p:cNvSpPr>
          <p:nvPr/>
        </p:nvSpPr>
        <p:spPr>
          <a:xfrm>
            <a:off x="7884235" y="1144502"/>
            <a:ext cx="2678295" cy="463555"/>
          </a:xfrm>
          <a:prstGeom prst="rect">
            <a:avLst/>
          </a:prstGeom>
        </p:spPr>
        <p:txBody>
          <a:bodyPr lIns="0" t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2" charset="2"/>
              <a:buNone/>
            </a:pPr>
            <a:r>
              <a:rPr lang="en-US" dirty="0"/>
              <a:t>6n cluster 128 workers</a:t>
            </a:r>
          </a:p>
        </p:txBody>
      </p:sp>
      <p:pic>
        <p:nvPicPr>
          <p:cNvPr id="3" name="Picture 2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D6AF101F-2AF9-0CA5-8F3E-D54E98651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1521"/>
            <a:ext cx="5812436" cy="3874957"/>
          </a:xfrm>
          <a:prstGeom prst="rect">
            <a:avLst/>
          </a:prstGeom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DD7E5590-8210-24DE-2995-6519820233AE}"/>
              </a:ext>
            </a:extLst>
          </p:cNvPr>
          <p:cNvSpPr txBox="1">
            <a:spLocks/>
          </p:cNvSpPr>
          <p:nvPr/>
        </p:nvSpPr>
        <p:spPr>
          <a:xfrm>
            <a:off x="283564" y="5415792"/>
            <a:ext cx="10055252" cy="595410"/>
          </a:xfrm>
          <a:prstGeom prst="rect">
            <a:avLst/>
          </a:prstGeom>
        </p:spPr>
        <p:txBody>
          <a:bodyPr lIns="0" t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2" charset="2"/>
              <a:buNone/>
            </a:pPr>
            <a:r>
              <a:rPr lang="en-US" dirty="0"/>
              <a:t>Lower latencies both in Median and 95</a:t>
            </a:r>
            <a:r>
              <a:rPr lang="en-US" baseline="30000" dirty="0"/>
              <a:t>th</a:t>
            </a:r>
            <a:r>
              <a:rPr lang="en-US" dirty="0"/>
              <a:t> percentile; Similar results for CrateDB</a:t>
            </a:r>
          </a:p>
        </p:txBody>
      </p:sp>
    </p:spTree>
    <p:extLst>
      <p:ext uri="{BB962C8B-B14F-4D97-AF65-F5344CB8AC3E}">
        <p14:creationId xmlns:p14="http://schemas.microsoft.com/office/powerpoint/2010/main" val="130443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2B70C-7B00-3310-FD8C-7EE6D363A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D21C69-7292-860D-861D-F33A3BD22C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Simple Queries</a:t>
            </a:r>
            <a:endParaRPr lang="en-US" dirty="0">
              <a:effectLst/>
            </a:endParaRPr>
          </a:p>
        </p:txBody>
      </p:sp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71938FC2-4F56-8A0A-A6C7-39B13834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09" y="1649673"/>
            <a:ext cx="11212581" cy="35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62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CDFEF-730A-949A-D09B-89EB51DE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9F6861-5AD5-575B-B4A0-DCB8E0888C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Simple Queries 16 Workers</a:t>
            </a:r>
            <a:endParaRPr lang="en-US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7DAFE-F2BB-C7C4-A088-640109AC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8" y="1113982"/>
            <a:ext cx="5863317" cy="467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37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00229-6589-CEC9-376A-922F0B2CA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3FB301-5E21-6426-C7AA-9E342A840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Simple Queries 128 Workers</a:t>
            </a: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074E0-DFE0-1598-846B-717FA925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256685"/>
            <a:ext cx="5638800" cy="449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6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DBDE21-4AC1-EB4D-9875-252AE5A89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D1E94AF-240A-AFA4-26A2-B93E143B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460907" y="3536812"/>
            <a:ext cx="3290241" cy="21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53A5020-2565-7489-DBF9-A5FA5123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 bwMode="auto">
          <a:xfrm>
            <a:off x="4325616" y="1257428"/>
            <a:ext cx="2804922" cy="210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A7DD67D-C507-04C7-4CFD-5EA8E32C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 bwMode="auto">
          <a:xfrm>
            <a:off x="7998666" y="1257429"/>
            <a:ext cx="3365907" cy="210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arge container ship with a crane&#10;&#10;AI-generated content may be incorrect.">
            <a:extLst>
              <a:ext uri="{FF2B5EF4-FFF2-40B4-BE49-F238E27FC236}">
                <a16:creationId xmlns:a16="http://schemas.microsoft.com/office/drawing/2014/main" id="{8BA8F079-2498-8DF7-8F87-9D2E1DFF0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379760" y="3542603"/>
            <a:ext cx="2926086" cy="2193728"/>
          </a:xfrm>
          <a:prstGeom prst="rect">
            <a:avLst/>
          </a:prstGeom>
        </p:spPr>
      </p:pic>
      <p:pic>
        <p:nvPicPr>
          <p:cNvPr id="15" name="Picture 14" descr="A hand holding a cell phone with a map on the screen&#10;&#10;AI-generated content may be incorrect.">
            <a:extLst>
              <a:ext uri="{FF2B5EF4-FFF2-40B4-BE49-F238E27FC236}">
                <a16:creationId xmlns:a16="http://schemas.microsoft.com/office/drawing/2014/main" id="{4147A993-8A4A-DA1B-1BCF-882AE1FEB5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66935" y="1257427"/>
            <a:ext cx="3084213" cy="2057971"/>
          </a:xfrm>
          <a:prstGeom prst="rect">
            <a:avLst/>
          </a:prstGeom>
        </p:spPr>
      </p:pic>
      <p:pic>
        <p:nvPicPr>
          <p:cNvPr id="17" name="Picture 16" descr="A person riding a bike with a food delivery bag&#10;&#10;AI-generated content may be incorrect.">
            <a:extLst>
              <a:ext uri="{FF2B5EF4-FFF2-40B4-BE49-F238E27FC236}">
                <a16:creationId xmlns:a16="http://schemas.microsoft.com/office/drawing/2014/main" id="{29BCB526-C12A-6859-6E6C-9D804363ED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38487" y="3541767"/>
            <a:ext cx="2926086" cy="2194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A9580A-1DB2-E25C-7794-41B9B788E403}"/>
              </a:ext>
            </a:extLst>
          </p:cNvPr>
          <p:cNvSpPr txBox="1"/>
          <p:nvPr/>
        </p:nvSpPr>
        <p:spPr>
          <a:xfrm>
            <a:off x="7914356" y="8804965"/>
            <a:ext cx="281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s://www.innaturale.com/amazon-punta-su-deliveroo-per-conquistare-il-food-delivery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18162-8C34-740E-1E6B-BE0AF6BD3BFA}"/>
              </a:ext>
            </a:extLst>
          </p:cNvPr>
          <p:cNvSpPr txBox="1"/>
          <p:nvPr/>
        </p:nvSpPr>
        <p:spPr>
          <a:xfrm flipH="1">
            <a:off x="3713011" y="3127136"/>
            <a:ext cx="36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7EDB0-3BCA-3EAB-2AA2-3DC26F081CFC}"/>
              </a:ext>
            </a:extLst>
          </p:cNvPr>
          <p:cNvSpPr txBox="1"/>
          <p:nvPr/>
        </p:nvSpPr>
        <p:spPr>
          <a:xfrm flipH="1">
            <a:off x="7273651" y="3130288"/>
            <a:ext cx="36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7FC1B-E345-C786-FE34-414E4D5C0F7F}"/>
              </a:ext>
            </a:extLst>
          </p:cNvPr>
          <p:cNvSpPr txBox="1"/>
          <p:nvPr/>
        </p:nvSpPr>
        <p:spPr>
          <a:xfrm flipH="1">
            <a:off x="11348116" y="3127136"/>
            <a:ext cx="36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[4]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B9CB3-55B0-4263-2B69-D265B0C256D9}"/>
              </a:ext>
            </a:extLst>
          </p:cNvPr>
          <p:cNvSpPr txBox="1"/>
          <p:nvPr/>
        </p:nvSpPr>
        <p:spPr>
          <a:xfrm flipH="1">
            <a:off x="11348116" y="5469766"/>
            <a:ext cx="36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[7]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8B6DE-DCA5-3E21-E19E-6E76750D0690}"/>
              </a:ext>
            </a:extLst>
          </p:cNvPr>
          <p:cNvSpPr txBox="1"/>
          <p:nvPr/>
        </p:nvSpPr>
        <p:spPr>
          <a:xfrm flipH="1">
            <a:off x="7273651" y="5471772"/>
            <a:ext cx="36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[6]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627560-8F90-8564-CF74-D1B53AA5F099}"/>
              </a:ext>
            </a:extLst>
          </p:cNvPr>
          <p:cNvSpPr txBox="1"/>
          <p:nvPr/>
        </p:nvSpPr>
        <p:spPr>
          <a:xfrm flipH="1">
            <a:off x="3713011" y="5466614"/>
            <a:ext cx="36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026090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054B9-90CA-D7FD-F9B1-553A4E1BD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5CD150-F0FF-E339-BE94-6B5ADC489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Complex Queries</a:t>
            </a:r>
            <a:endParaRPr lang="en-US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EF567-18EE-A682-6EC3-6FCAE8DF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7" y="1364775"/>
            <a:ext cx="9274018" cy="4438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73649E-4C33-DAC5-48E3-C54C3475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51" y="-333396"/>
            <a:ext cx="9274018" cy="44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8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19B36-CA72-4907-CBB1-A7F4B01F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254080-5911-1431-94CD-B9FB62E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Complex Queries 4 Workers</a:t>
            </a:r>
            <a:endParaRPr lang="en-US" dirty="0">
              <a:effectLst/>
            </a:endParaRPr>
          </a:p>
        </p:txBody>
      </p:sp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645E177-FC5F-37AB-AD52-8D0AB8BA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6" y="1475434"/>
            <a:ext cx="5543550" cy="44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21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966BB-5AC6-1D93-D770-0BBD277B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E9C24B-E5F5-3564-D048-852E07015C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Results: Complex Queries 16 Workers</a:t>
            </a:r>
            <a:endParaRPr lang="en-US" dirty="0">
              <a:effectLst/>
            </a:endParaRPr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D9D3AB2-40C6-E31B-44C5-8CC42607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160411"/>
            <a:ext cx="5777592" cy="46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0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0D4C7-55E6-C64D-0DD3-71AF6265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B730FC-6A6C-9191-C442-99D1A0785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43582" y="2700670"/>
            <a:ext cx="5904836" cy="132663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Thank you for your attention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and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special thanks to my advisor Tim Rese</a:t>
            </a:r>
            <a:endParaRPr lang="en-US" dirty="0"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603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B3E6A-D703-875B-CCBF-999429F78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11809A-7A9F-8839-87D9-0DE5200EC0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US" dirty="0">
              <a:effectLst/>
            </a:endParaRP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536F1649-5B5C-A613-DFE7-ABCC0E6B24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5866" y="1286301"/>
            <a:ext cx="11353367" cy="4285397"/>
          </a:xfrm>
          <a:ln>
            <a:noFill/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[1] </a:t>
            </a:r>
            <a:r>
              <a:rPr lang="he-IL" sz="1400" b="1" dirty="0" err="1">
                <a:solidFill>
                  <a:schemeClr val="tx1">
                    <a:lumMod val="50000"/>
                  </a:schemeClr>
                </a:solidFill>
              </a:rPr>
              <a:t>ניימן</a:t>
            </a:r>
            <a:r>
              <a:rPr lang="he-IL" sz="1400" dirty="0">
                <a:solidFill>
                  <a:schemeClr val="tx1">
                    <a:lumMod val="50000"/>
                  </a:schemeClr>
                </a:solidFill>
              </a:rPr>
              <a:t> — “</a:t>
            </a:r>
            <a:r>
              <a:rPr lang="he-IL" sz="1400" dirty="0" err="1">
                <a:solidFill>
                  <a:schemeClr val="tx1">
                    <a:lumMod val="50000"/>
                  </a:schemeClr>
                </a:solidFill>
              </a:rPr>
              <a:t>קורקינטיים</a:t>
            </a:r>
            <a:r>
              <a:rPr lang="he-IL" sz="1400" dirty="0">
                <a:solidFill>
                  <a:schemeClr val="tx1">
                    <a:lumMod val="50000"/>
                  </a:schemeClr>
                </a:solidFill>
              </a:rPr>
              <a:t> חשמליים.” </a:t>
            </a:r>
            <a:r>
              <a:rPr lang="he-IL" sz="1400" i="1" dirty="0" err="1">
                <a:solidFill>
                  <a:schemeClr val="tx1">
                    <a:lumMod val="50000"/>
                  </a:schemeClr>
                </a:solidFill>
              </a:rPr>
              <a:t>ניימן</a:t>
            </a:r>
            <a:r>
              <a:rPr lang="pl-PL" sz="1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June 2019. Available at: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https://www.neiman.co.il/2019/06/14812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License: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not stated.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Accessed: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4 Sep 2025.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[2]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Pexels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— “Google Maps Location Map Maps” (Photo ID: 2386132). Available at: 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www.pexels.com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/photo/google-maps-location-map-maps-2386132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License: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Pexels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License.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Accessed: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4 Sep 2025. 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[3]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Enrique Dans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— “Buses will electrify urban public transportation.”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Medium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(Enrique Dans), 23 Dec 2018. Available at: 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medium.com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enrique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-dans/buses-will-electrify-urban-public-transportation-94cc4a33574c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License: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Creative Commons Attribution 4.0 International (CC BY 4.0).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Accessed: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4 Sep 2025. 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[4]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Duul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Wallpaper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— “Plane Images.”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Blogspot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, 23 Oct 2013. Available at: 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dulwlpaper.blogspot.com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/2013/10/plane-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images.html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License: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not stated.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Accessed: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4 Sep 2025. 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[5]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Marco Verch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— “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Nahaufnahme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von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unten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viele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ordentlich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geparkte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Lime E-Scooter in Köln.” </a:t>
            </a:r>
            <a:r>
              <a:rPr lang="en-US" sz="1400" i="1" dirty="0" err="1">
                <a:solidFill>
                  <a:schemeClr val="tx1">
                    <a:lumMod val="50000"/>
                  </a:schemeClr>
                </a:solidFill>
              </a:rPr>
              <a:t>foto.wuestenigel.com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. Available at: 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foto.wuestenigel.com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/nahaufnahme-von-unten-viele-ordentlich-geparkte-lime-e-scooter-in-koln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License: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Creative Commons BY 2.0.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Accessed: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4 Sep 2025. 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[6]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PxHere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(photographer not listed)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— “Port container ship at pier” (Image ID: 820915). </a:t>
            </a:r>
            <a:r>
              <a:rPr lang="en-US" sz="1400" i="1" dirty="0" err="1">
                <a:solidFill>
                  <a:schemeClr val="tx1">
                    <a:lumMod val="50000"/>
                  </a:schemeClr>
                </a:solidFill>
              </a:rPr>
              <a:t>PxHere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. Available at: 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pxhere.com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/ko/photo/820915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License: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CC0 Public Domain.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Accessed: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4 Sep 2025. 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[7]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REDAZIONE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— “Amazon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punta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su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Deliveroo per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conquistare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il food delivery.” </a:t>
            </a:r>
            <a:r>
              <a:rPr lang="en-US" sz="1400" i="1" dirty="0" err="1">
                <a:solidFill>
                  <a:schemeClr val="tx1">
                    <a:lumMod val="50000"/>
                  </a:schemeClr>
                </a:solidFill>
              </a:rPr>
              <a:t>inNaturale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, 8 July 2019. Available at: 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www.innaturale.com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/amazon-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punta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su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deliveroo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-per-</a:t>
            </a:r>
            <a:r>
              <a:rPr lang="en-US" sz="1400" u="sng" dirty="0" err="1">
                <a:solidFill>
                  <a:schemeClr val="tx1">
                    <a:lumMod val="50000"/>
                  </a:schemeClr>
                </a:solidFill>
              </a:rPr>
              <a:t>conquistare</a:t>
            </a:r>
            <a:r>
              <a:rPr lang="en-US" sz="1400" u="sng" dirty="0">
                <a:solidFill>
                  <a:schemeClr val="tx1">
                    <a:lumMod val="50000"/>
                  </a:schemeClr>
                </a:solidFill>
              </a:rPr>
              <a:t>-il-food-delivery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License: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Creative Commons BY-NC-ND 3.0 (per site footer).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Accessed: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4 Sep 2025. </a:t>
            </a:r>
          </a:p>
        </p:txBody>
      </p:sp>
    </p:spTree>
    <p:extLst>
      <p:ext uri="{BB962C8B-B14F-4D97-AF65-F5344CB8AC3E}">
        <p14:creationId xmlns:p14="http://schemas.microsoft.com/office/powerpoint/2010/main" val="123705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74FAB-E3BF-5CAE-F5AA-2D8C71B29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78E3958-03C6-AE1F-BA65-57136FE7D1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24607" y="1473958"/>
            <a:ext cx="4060826" cy="319357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CrateDB</a:t>
            </a:r>
            <a:r>
              <a:rPr lang="en-US" dirty="0"/>
              <a:t>	</a:t>
            </a:r>
          </a:p>
          <a:p>
            <a:pPr fontAlgn="base"/>
            <a:r>
              <a:rPr lang="en-US" dirty="0"/>
              <a:t>Open Source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Eventual Consistency</a:t>
            </a:r>
          </a:p>
          <a:p>
            <a:pPr fontAlgn="base"/>
            <a:r>
              <a:rPr lang="en-US" dirty="0"/>
              <a:t>Own SQL Dialect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Temporal and Geospatial </a:t>
            </a:r>
            <a:r>
              <a:rPr lang="en-US" dirty="0"/>
              <a:t>functions</a:t>
            </a:r>
          </a:p>
          <a:p>
            <a:pPr fontAlgn="base"/>
            <a:r>
              <a:rPr lang="en-US" dirty="0"/>
              <a:t>Designed for horizontal scaling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5B6DA8-5854-4A0D-C945-475861FE0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MobilityDB</a:t>
            </a:r>
            <a:r>
              <a:rPr lang="de-DE" dirty="0"/>
              <a:t> and </a:t>
            </a:r>
            <a:r>
              <a:rPr lang="de-DE" dirty="0" err="1"/>
              <a:t>CrateDB</a:t>
            </a:r>
            <a:endParaRPr lang="de-DE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28F628AE-E05E-0DF2-4768-5ACBA2587467}"/>
              </a:ext>
            </a:extLst>
          </p:cNvPr>
          <p:cNvSpPr txBox="1">
            <a:spLocks/>
          </p:cNvSpPr>
          <p:nvPr/>
        </p:nvSpPr>
        <p:spPr>
          <a:xfrm>
            <a:off x="5752703" y="1473958"/>
            <a:ext cx="4155572" cy="3671247"/>
          </a:xfrm>
          <a:prstGeom prst="rect">
            <a:avLst/>
          </a:prstGeom>
        </p:spPr>
        <p:txBody>
          <a:bodyPr lIns="0" t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MobilityDBC </a:t>
            </a:r>
            <a:r>
              <a:rPr lang="en-US" dirty="0"/>
              <a:t>(MobilityDB + Citus)</a:t>
            </a:r>
          </a:p>
          <a:p>
            <a:pPr fontAlgn="base"/>
            <a:r>
              <a:rPr lang="en-US" dirty="0"/>
              <a:t>Open Source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ACID compliant</a:t>
            </a:r>
          </a:p>
          <a:p>
            <a:pPr fontAlgn="base"/>
            <a:r>
              <a:rPr lang="en-US" dirty="0"/>
              <a:t>Extension to PostgreSQL</a:t>
            </a:r>
          </a:p>
          <a:p>
            <a:pPr fontAlgn="base"/>
            <a:r>
              <a:rPr lang="en-US" b="1" dirty="0">
                <a:solidFill>
                  <a:srgbClr val="C00000"/>
                </a:solidFill>
              </a:rPr>
              <a:t>Spatiotemporal</a:t>
            </a:r>
            <a:r>
              <a:rPr lang="en-US" dirty="0"/>
              <a:t> functions</a:t>
            </a:r>
          </a:p>
          <a:p>
            <a:pPr fontAlgn="base"/>
            <a:r>
              <a:rPr lang="en-US" dirty="0"/>
              <a:t>Designed to support complex spatiotemporal queries</a:t>
            </a:r>
          </a:p>
          <a:p>
            <a:pPr fontAlgn="base"/>
            <a:r>
              <a:rPr lang="en-US" dirty="0"/>
              <a:t>Horizontally scalable thanks to </a:t>
            </a:r>
            <a:r>
              <a:rPr lang="en-US" b="1" dirty="0">
                <a:solidFill>
                  <a:srgbClr val="C00000"/>
                </a:solidFill>
              </a:rPr>
              <a:t>Citus extension</a:t>
            </a:r>
          </a:p>
        </p:txBody>
      </p:sp>
    </p:spTree>
    <p:extLst>
      <p:ext uri="{BB962C8B-B14F-4D97-AF65-F5344CB8AC3E}">
        <p14:creationId xmlns:p14="http://schemas.microsoft.com/office/powerpoint/2010/main" val="83864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8B135-614A-38E9-CF08-A030FD56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CFEB48-7484-969B-1E47-EEF541C50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10033-C1FA-79C0-F8EF-9439B9992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5867" y="2068600"/>
            <a:ext cx="11380102" cy="453504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C00000"/>
                </a:solidFill>
              </a:rPr>
              <a:t>Demonstrated horizontal scalability of MobilityDB: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Mohamed Bakli, Mahmoud Sakr, and Esteban </a:t>
            </a:r>
            <a:r>
              <a:rPr lang="en-US" sz="1700" dirty="0" err="1"/>
              <a:t>Zimanyi</a:t>
            </a:r>
            <a:r>
              <a:rPr lang="en-US" sz="1700" dirty="0"/>
              <a:t>. “</a:t>
            </a:r>
            <a:r>
              <a:rPr lang="en-US" sz="1700" b="1" dirty="0"/>
              <a:t>Distributed Moving Object Data Management in MobilityDB</a:t>
            </a:r>
            <a:r>
              <a:rPr lang="en-US" sz="1700" dirty="0"/>
              <a:t>”. In: Proceedings of the 8th ACM SIGSPATIAL International Workshop on Analytics for Big Geospatial Data. Chicago Illinois: ACM, Nov. 2019, pp. 1–10. </a:t>
            </a:r>
            <a:r>
              <a:rPr lang="en-US" sz="1700" dirty="0" err="1"/>
              <a:t>isbn</a:t>
            </a:r>
            <a:r>
              <a:rPr lang="en-US" sz="1700" dirty="0"/>
              <a:t>: 978-1 4503-6966-4. doi:10.1145/3356999.3365467.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rgbClr val="C00000"/>
                </a:solidFill>
              </a:rPr>
              <a:t>Benchmarked horizontal scalability on 4 and 28 node clusters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/>
              <a:t>Mohamed Bakli, Mahmoud Sakr, and Esteban </a:t>
            </a:r>
            <a:r>
              <a:rPr lang="en-US" sz="1700" dirty="0" err="1"/>
              <a:t>Zimanyi</a:t>
            </a:r>
            <a:r>
              <a:rPr lang="en-US" sz="1700" dirty="0"/>
              <a:t>. “</a:t>
            </a:r>
            <a:r>
              <a:rPr lang="en-US" sz="1700" b="1" dirty="0"/>
              <a:t>Distributed Mobility Data Management in MobilityDB</a:t>
            </a:r>
            <a:r>
              <a:rPr lang="en-US" sz="1700" dirty="0"/>
              <a:t>”. In: 21st IEEE International Conference on Mobile Data Management (MDM). June 2020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29543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F84A9-D8D4-CDCF-7599-BB45896DA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7B03AD-DA6F-8B0B-0A8C-05F3716BE6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Benchmark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2923B3-95E5-EDA1-D10F-435B5A34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19" y="1729291"/>
            <a:ext cx="10539561" cy="276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8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C320-6B30-16F6-B939-953082231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EE16DF-3613-34A9-6CB9-BDA095AF62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E-Scooter Trips Generator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B558EA48-36F4-0453-B573-4218ABA87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6204" y="1563245"/>
            <a:ext cx="10703372" cy="3658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Extracted from OpenStreetMap dataset: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Bike lanes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8647 Points of interest (POIs)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193 Administrative boundaries (localities)</a:t>
            </a:r>
          </a:p>
          <a:p>
            <a:pPr marL="342900" indent="-342900" fontAlgn="base">
              <a:buFont typeface="+mj-lt"/>
              <a:buAutoNum type="arabicPeriod"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Using the dataset and deterministic pseudorandom distributions we generated </a:t>
            </a:r>
            <a:r>
              <a:rPr lang="en-US" b="1" dirty="0"/>
              <a:t>100 Million trip events </a:t>
            </a:r>
            <a:r>
              <a:rPr lang="en-US" dirty="0"/>
              <a:t>i.e.</a:t>
            </a:r>
            <a:r>
              <a:rPr lang="en-US" b="1" dirty="0"/>
              <a:t> ~13GB</a:t>
            </a:r>
            <a:r>
              <a:rPr lang="en-US" dirty="0"/>
              <a:t> of data</a:t>
            </a:r>
            <a:r>
              <a:rPr lang="en-US" b="1" dirty="0"/>
              <a:t>. </a:t>
            </a:r>
          </a:p>
          <a:p>
            <a:pPr marL="0" indent="0" fontAlgn="base">
              <a:buNone/>
            </a:pPr>
            <a:r>
              <a:rPr lang="en-US" dirty="0"/>
              <a:t>A trip consists of multiple events, where an event stores time and location of the e-scooter.</a:t>
            </a:r>
          </a:p>
        </p:txBody>
      </p:sp>
    </p:spTree>
    <p:extLst>
      <p:ext uri="{BB962C8B-B14F-4D97-AF65-F5344CB8AC3E}">
        <p14:creationId xmlns:p14="http://schemas.microsoft.com/office/powerpoint/2010/main" val="375295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4DAE9-45E6-7F41-8CF6-B0263A26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AB3BFC-3425-CE3B-CD08-8712D1BB86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E-Scooter Trips Generator: </a:t>
            </a:r>
            <a:r>
              <a:rPr lang="de-DE" dirty="0" err="1"/>
              <a:t>Distributions</a:t>
            </a:r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01A4803-2A54-E331-2946-31299611F6FA}"/>
              </a:ext>
            </a:extLst>
          </p:cNvPr>
          <p:cNvSpPr txBox="1">
            <a:spLocks/>
          </p:cNvSpPr>
          <p:nvPr/>
        </p:nvSpPr>
        <p:spPr>
          <a:xfrm>
            <a:off x="996570" y="4308627"/>
            <a:ext cx="5927613" cy="1955043"/>
          </a:xfrm>
          <a:prstGeom prst="rect">
            <a:avLst/>
          </a:prstGeom>
        </p:spPr>
        <p:txBody>
          <a:bodyPr lIns="0" t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Uniform distribution for:</a:t>
            </a:r>
          </a:p>
          <a:p>
            <a:pPr fontAlgn="base"/>
            <a:r>
              <a:rPr lang="en-US" dirty="0"/>
              <a:t>Bearing of a trip</a:t>
            </a:r>
          </a:p>
          <a:p>
            <a:pPr fontAlgn="base"/>
            <a:r>
              <a:rPr lang="en-US" dirty="0"/>
              <a:t>Start Point of a trip</a:t>
            </a:r>
          </a:p>
          <a:p>
            <a:pPr fontAlgn="base"/>
            <a:r>
              <a:rPr lang="en-US" dirty="0"/>
              <a:t>Start time of a trip between 01.01.2020 and 31.12.2025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97F631-8BF8-E0A4-71B8-2245F3DD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302" y="1268791"/>
            <a:ext cx="5527706" cy="41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8A4DA91-5A4A-3B00-A767-53DBC4EF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69" y="1113982"/>
            <a:ext cx="3709827" cy="280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platzhalter 1">
            <a:extLst>
              <a:ext uri="{FF2B5EF4-FFF2-40B4-BE49-F238E27FC236}">
                <a16:creationId xmlns:a16="http://schemas.microsoft.com/office/drawing/2014/main" id="{2C63308A-811F-66B8-E45B-B58E15D4E8EC}"/>
              </a:ext>
            </a:extLst>
          </p:cNvPr>
          <p:cNvSpPr txBox="1">
            <a:spLocks/>
          </p:cNvSpPr>
          <p:nvPr/>
        </p:nvSpPr>
        <p:spPr>
          <a:xfrm>
            <a:off x="1768977" y="3817290"/>
            <a:ext cx="3094919" cy="423935"/>
          </a:xfrm>
          <a:prstGeom prst="rect">
            <a:avLst/>
          </a:prstGeom>
        </p:spPr>
        <p:txBody>
          <a:bodyPr lIns="0" t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Beta Distribution of speed</a:t>
            </a:r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EB0DC52E-E1ED-D278-8748-C916E802ABFA}"/>
              </a:ext>
            </a:extLst>
          </p:cNvPr>
          <p:cNvSpPr txBox="1">
            <a:spLocks/>
          </p:cNvSpPr>
          <p:nvPr/>
        </p:nvSpPr>
        <p:spPr>
          <a:xfrm>
            <a:off x="7313785" y="5289096"/>
            <a:ext cx="3460620" cy="423935"/>
          </a:xfrm>
          <a:prstGeom prst="rect">
            <a:avLst/>
          </a:prstGeom>
        </p:spPr>
        <p:txBody>
          <a:bodyPr lIns="0" t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Log Normal Distribution of Route Length</a:t>
            </a:r>
          </a:p>
        </p:txBody>
      </p:sp>
    </p:spTree>
    <p:extLst>
      <p:ext uri="{BB962C8B-B14F-4D97-AF65-F5344CB8AC3E}">
        <p14:creationId xmlns:p14="http://schemas.microsoft.com/office/powerpoint/2010/main" val="344648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3F25C-FC5A-574D-C8D2-6CDF786FE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2844FE4-EE57-C891-258C-3B16E508EB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 Load-Generator: Architecture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C199D49-5405-B40A-D3AD-21504BE5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18" y="1401017"/>
            <a:ext cx="5997364" cy="44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42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EC6ED-3188-0844-92F1-F38B5E5D2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5F2A47-46B9-7D75-907B-65C814E6D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 Load-Generator: Benchmark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82BB51C-9038-A80A-927F-9F0CC6E83A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24607" y="1473957"/>
            <a:ext cx="3756826" cy="428539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Simple queries: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Length of a trip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Trip events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Average speed of a trip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Trip start locality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Trip finish locality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First and last location of a trip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POIs close to the finish location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POIs within radius during the trip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4FCD75AA-E51D-460A-0012-E797694F3E5C}"/>
              </a:ext>
            </a:extLst>
          </p:cNvPr>
          <p:cNvSpPr txBox="1">
            <a:spLocks/>
          </p:cNvSpPr>
          <p:nvPr/>
        </p:nvSpPr>
        <p:spPr>
          <a:xfrm>
            <a:off x="5752703" y="1473958"/>
            <a:ext cx="4155572" cy="3671247"/>
          </a:xfrm>
          <a:prstGeom prst="rect">
            <a:avLst/>
          </a:prstGeom>
        </p:spPr>
        <p:txBody>
          <a:bodyPr lIns="0" t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rgbClr val="43434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Complex Queries: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Trips in locality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Most visited POIs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N closest trips to POI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Average trip duration per locality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Start and end in different localities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Event density heat-map per locality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Trips summaries</a:t>
            </a:r>
          </a:p>
        </p:txBody>
      </p:sp>
    </p:spTree>
    <p:extLst>
      <p:ext uri="{BB962C8B-B14F-4D97-AF65-F5344CB8AC3E}">
        <p14:creationId xmlns:p14="http://schemas.microsoft.com/office/powerpoint/2010/main" val="182521984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AF5D8605-2613-D24D-AB7D-44425CE5E9EB}" vid="{4A2A0730-D474-B642-9EC8-245B2B7F7B17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AF5D8605-2613-D24D-AB7D-44425CE5E9EB}" vid="{6D2ACD7B-51E4-3F4D-A883-FB2A0ECC7C6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TU-Berlin-Praesentation-Master-einfarbig-Rot</Template>
  <TotalTime>979</TotalTime>
  <Words>890</Words>
  <Application>Microsoft Macintosh PowerPoint</Application>
  <PresentationFormat>Widescreen</PresentationFormat>
  <Paragraphs>105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Symbol</vt:lpstr>
      <vt:lpstr>Titelfolien zur Auswahl</vt:lpstr>
      <vt:lpstr>Master für Folgeseiten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Rülicke-Ahrens, Janine</dc:creator>
  <cp:lastModifiedBy>TU-Pseudonym 3716885782341883</cp:lastModifiedBy>
  <cp:revision>41</cp:revision>
  <cp:lastPrinted>2021-03-24T16:10:50Z</cp:lastPrinted>
  <dcterms:created xsi:type="dcterms:W3CDTF">2023-04-20T08:54:03Z</dcterms:created>
  <dcterms:modified xsi:type="dcterms:W3CDTF">2025-09-04T13:44:12Z</dcterms:modified>
</cp:coreProperties>
</file>